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gif>
</file>

<file path=ppt/media/image12.gif>
</file>

<file path=ppt/media/image13.gif>
</file>

<file path=ppt/media/image2.jpg>
</file>

<file path=ppt/media/image3.png>
</file>

<file path=ppt/media/image4.gif>
</file>

<file path=ppt/media/image5.png>
</file>

<file path=ppt/media/image6.gif>
</file>

<file path=ppt/media/image7.jp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deb07575a4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" name="Google Shape;57;gdeb07575a4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deb07575a4_2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9" name="Google Shape;169;gdeb07575a4_2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deb07575a4_2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8" name="Google Shape;178;gdeb07575a4_2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deb07575a4_2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7" name="Google Shape;187;gdeb07575a4_2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deb07575a4_2_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6" name="Google Shape;196;gdeb07575a4_2_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deb07575a4_0_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4" name="Google Shape;204;gdeb07575a4_0_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deb07575a4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" name="Google Shape;63;gdeb07575a4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deb07575a4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3" name="Google Shape;73;gdeb07575a4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eb07575a4_1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" name="Google Shape;82;gdeb07575a4_1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deb07575a4_1_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6" name="Google Shape;106;gdeb07575a4_1_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deb07575a4_1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0" name="Google Shape;130;gdeb07575a4_1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deb07575a4_1_1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9" name="Google Shape;139;gdeb07575a4_1_1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eb07575a4_1_9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8" name="Google Shape;148;gdeb07575a4_1_9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deb07575a4_1_10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0" name="Google Shape;160;gdeb07575a4_1_1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bg>
      <p:bgPr>
        <a:solidFill>
          <a:schemeClr val="accent4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>
            <p:ph idx="2" type="pic"/>
          </p:nvPr>
        </p:nvSpPr>
        <p:spPr>
          <a:xfrm>
            <a:off x="0" y="929640"/>
            <a:ext cx="91440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2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3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9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6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gif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86249" y="1956910"/>
            <a:ext cx="4771502" cy="1229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5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7016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5"/>
          <p:cNvSpPr txBox="1"/>
          <p:nvPr/>
        </p:nvSpPr>
        <p:spPr>
          <a:xfrm>
            <a:off x="-107175" y="564125"/>
            <a:ext cx="8896200" cy="15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HR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HR manager animation by Marina Rakhimova | Hr management, Motion design  animation, Motion design" id="174" name="Google Shape;174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" y="1426575"/>
            <a:ext cx="4429067" cy="332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5"/>
          <p:cNvSpPr txBox="1"/>
          <p:nvPr/>
        </p:nvSpPr>
        <p:spPr>
          <a:xfrm>
            <a:off x="4781850" y="1647525"/>
            <a:ext cx="4626900" cy="28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Hr-менеджер</a:t>
            </a:r>
            <a:endParaRPr sz="2400">
              <a:solidFill>
                <a:srgbClr val="666666"/>
              </a:solidFill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Рекрутер</a:t>
            </a:r>
            <a:endParaRPr sz="2400">
              <a:solidFill>
                <a:srgbClr val="666666"/>
              </a:solidFill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Researcher</a:t>
            </a:r>
            <a:endParaRPr sz="2400">
              <a:solidFill>
                <a:srgbClr val="666666"/>
              </a:solidFill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Менеджер талантів</a:t>
            </a:r>
            <a:endParaRPr sz="2400">
              <a:solidFill>
                <a:srgbClr val="666666"/>
              </a:solidFill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Тренер / тренер</a:t>
            </a:r>
            <a:endParaRPr sz="2400">
              <a:solidFill>
                <a:srgbClr val="666666"/>
              </a:solidFill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6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7016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6"/>
          <p:cNvSpPr txBox="1"/>
          <p:nvPr/>
        </p:nvSpPr>
        <p:spPr>
          <a:xfrm>
            <a:off x="-107175" y="564125"/>
            <a:ext cx="8896200" cy="15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MANAGEMENT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Better Knowledge Management Means Better Customer Service GIF | Gfycat" id="183" name="Google Shape;183;p26"/>
          <p:cNvPicPr preferRelativeResize="0"/>
          <p:nvPr/>
        </p:nvPicPr>
        <p:blipFill rotWithShape="1">
          <a:blip r:embed="rId5">
            <a:alphaModFix/>
          </a:blip>
          <a:srcRect b="0" l="13141" r="0" t="0"/>
          <a:stretch/>
        </p:blipFill>
        <p:spPr>
          <a:xfrm>
            <a:off x="0" y="1672250"/>
            <a:ext cx="4516250" cy="275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6"/>
          <p:cNvSpPr txBox="1"/>
          <p:nvPr/>
        </p:nvSpPr>
        <p:spPr>
          <a:xfrm>
            <a:off x="3897800" y="1647525"/>
            <a:ext cx="5511000" cy="28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СTО (Chief Technical Officer)</a:t>
            </a:r>
            <a:endParaRPr sz="2400">
              <a:solidFill>
                <a:srgbClr val="666666"/>
              </a:solidFill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Керівник проекту</a:t>
            </a:r>
            <a:endParaRPr sz="2400">
              <a:solidFill>
                <a:srgbClr val="666666"/>
              </a:solidFill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Менеджер з продуктів</a:t>
            </a:r>
            <a:endParaRPr sz="2400">
              <a:solidFill>
                <a:srgbClr val="666666"/>
              </a:solidFill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Тім-лід </a:t>
            </a:r>
            <a:endParaRPr sz="2400">
              <a:solidFill>
                <a:srgbClr val="666666"/>
              </a:solidFill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7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7016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7"/>
          <p:cNvSpPr txBox="1"/>
          <p:nvPr/>
        </p:nvSpPr>
        <p:spPr>
          <a:xfrm>
            <a:off x="-107175" y="796975"/>
            <a:ext cx="8896200" cy="12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MARKETING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Escala Humana GIFs - Get the best GIF on GIPHY" id="192" name="Google Shape;192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450" y="1433350"/>
            <a:ext cx="4572000" cy="3261399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7"/>
          <p:cNvSpPr txBox="1"/>
          <p:nvPr/>
        </p:nvSpPr>
        <p:spPr>
          <a:xfrm>
            <a:off x="4406800" y="1808250"/>
            <a:ext cx="5002200" cy="26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1600"/>
              <a:buFont typeface="Roboto"/>
              <a:buChar char="●"/>
            </a:pPr>
            <a:r>
              <a:rPr lang="uk" sz="1600">
                <a:solidFill>
                  <a:srgbClr val="666666"/>
                </a:solidFill>
              </a:rPr>
              <a:t>Акаунт менеджер</a:t>
            </a:r>
            <a:endParaRPr sz="1600">
              <a:solidFill>
                <a:srgbClr val="666666"/>
              </a:solidFill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1600"/>
              <a:buFont typeface="Roboto"/>
              <a:buChar char="●"/>
            </a:pPr>
            <a:r>
              <a:rPr lang="uk" sz="1600">
                <a:solidFill>
                  <a:srgbClr val="666666"/>
                </a:solidFill>
              </a:rPr>
              <a:t>Менеджер з продажів</a:t>
            </a:r>
            <a:endParaRPr sz="1600">
              <a:solidFill>
                <a:srgbClr val="666666"/>
              </a:solidFill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1600"/>
              <a:buFont typeface="Roboto"/>
              <a:buChar char="●"/>
            </a:pPr>
            <a:r>
              <a:rPr lang="uk" sz="1600">
                <a:solidFill>
                  <a:srgbClr val="666666"/>
                </a:solidFill>
              </a:rPr>
              <a:t>SEO спеціаліст</a:t>
            </a:r>
            <a:endParaRPr sz="1600">
              <a:solidFill>
                <a:srgbClr val="666666"/>
              </a:solidFill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1600"/>
              <a:buFont typeface="Roboto"/>
              <a:buChar char="●"/>
            </a:pPr>
            <a:r>
              <a:rPr lang="uk" sz="1600">
                <a:solidFill>
                  <a:srgbClr val="666666"/>
                </a:solidFill>
              </a:rPr>
              <a:t>PR менеджер</a:t>
            </a:r>
            <a:endParaRPr sz="1600">
              <a:solidFill>
                <a:srgbClr val="666666"/>
              </a:solidFill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1600"/>
              <a:buFont typeface="Roboto"/>
              <a:buChar char="●"/>
            </a:pPr>
            <a:r>
              <a:rPr lang="uk" sz="1600">
                <a:solidFill>
                  <a:srgbClr val="666666"/>
                </a:solidFill>
              </a:rPr>
              <a:t>Менеджер із залучення клієнтів</a:t>
            </a:r>
            <a:endParaRPr sz="1600">
              <a:solidFill>
                <a:srgbClr val="666666"/>
              </a:solidFill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1600">
                <a:solidFill>
                  <a:srgbClr val="666666"/>
                </a:solidFill>
              </a:rPr>
              <a:t>SMM Спеціаліст</a:t>
            </a:r>
            <a:r>
              <a:rPr lang="uk" sz="2400">
                <a:solidFill>
                  <a:srgbClr val="666666"/>
                </a:solidFill>
              </a:rPr>
              <a:t> </a:t>
            </a:r>
            <a:endParaRPr sz="2400">
              <a:solidFill>
                <a:srgbClr val="666666"/>
              </a:solidFill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28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7016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8"/>
          <p:cNvSpPr txBox="1"/>
          <p:nvPr/>
        </p:nvSpPr>
        <p:spPr>
          <a:xfrm>
            <a:off x="-107175" y="796975"/>
            <a:ext cx="8896200" cy="12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ДАВАЙТЕ ЗАКРІПИМО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28"/>
          <p:cNvSpPr txBox="1"/>
          <p:nvPr/>
        </p:nvSpPr>
        <p:spPr>
          <a:xfrm>
            <a:off x="130625" y="2464600"/>
            <a:ext cx="92784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13716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uk" sz="2300">
                <a:solidFill>
                  <a:srgbClr val="F1C232"/>
                </a:solidFill>
                <a:highlight>
                  <a:schemeClr val="dk1"/>
                </a:highlight>
              </a:rPr>
              <a:t>З МЕНЕ ПРОФЕСІЯ</a:t>
            </a:r>
            <a:endParaRPr b="1" sz="2300">
              <a:solidFill>
                <a:srgbClr val="F1C232"/>
              </a:solidFill>
              <a:highlight>
                <a:schemeClr val="dk1"/>
              </a:highlight>
            </a:endParaRPr>
          </a:p>
          <a:p>
            <a:pPr indent="457200" lvl="0" marL="2743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uk" sz="2300">
                <a:solidFill>
                  <a:srgbClr val="F1C232"/>
                </a:solidFill>
                <a:highlight>
                  <a:schemeClr val="dk1"/>
                </a:highlight>
              </a:rPr>
              <a:t>З ВАС ОПИС ДІЯЛЬНОСТІ</a:t>
            </a:r>
            <a:endParaRPr b="1" sz="2300">
              <a:solidFill>
                <a:srgbClr val="F1C232"/>
              </a:solidFill>
              <a:highlight>
                <a:schemeClr val="dk1"/>
              </a:highlight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9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9"/>
          <p:cNvSpPr txBox="1"/>
          <p:nvPr/>
        </p:nvSpPr>
        <p:spPr>
          <a:xfrm>
            <a:off x="582800" y="732900"/>
            <a:ext cx="71139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4000"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ДОМАШНЄ ЗАВДАННЯ</a:t>
            </a:r>
            <a:endParaRPr b="1" sz="40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8" name="Google Shape;208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9"/>
          <p:cNvSpPr txBox="1"/>
          <p:nvPr/>
        </p:nvSpPr>
        <p:spPr>
          <a:xfrm>
            <a:off x="328175" y="1654225"/>
            <a:ext cx="8693100" cy="33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AutoNum type="arabicPeriod"/>
            </a:pPr>
            <a:r>
              <a:rPr lang="uk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Вибери 3 додатки / програми, якими ти часто користуєшся, розкажи в чому їх користь. Може тобі ти хотілося придумати свій додаток? У чому була б його користь?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AutoNum type="arabicPeriod"/>
            </a:pPr>
            <a:r>
              <a:rPr lang="uk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Яка з професій, які ми обговорювали тобі найближча і чому.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300"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7"/>
          <p:cNvPicPr preferRelativeResize="0"/>
          <p:nvPr/>
        </p:nvPicPr>
        <p:blipFill rotWithShape="1">
          <a:blip r:embed="rId3">
            <a:alphaModFix/>
          </a:blip>
          <a:srcRect b="43408" l="0" r="0" t="2586"/>
          <a:stretch/>
        </p:blipFill>
        <p:spPr>
          <a:xfrm>
            <a:off x="0" y="925763"/>
            <a:ext cx="9144006" cy="329197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7"/>
          <p:cNvSpPr/>
          <p:nvPr/>
        </p:nvSpPr>
        <p:spPr>
          <a:xfrm>
            <a:off x="563333" y="1468013"/>
            <a:ext cx="7628700" cy="22074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7"/>
          <p:cNvSpPr/>
          <p:nvPr/>
        </p:nvSpPr>
        <p:spPr>
          <a:xfrm>
            <a:off x="1013445" y="1634490"/>
            <a:ext cx="6728400" cy="1874400"/>
          </a:xfrm>
          <a:prstGeom prst="rect">
            <a:avLst/>
          </a:prstGeom>
          <a:solidFill>
            <a:schemeClr val="lt1">
              <a:alpha val="898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7"/>
          <p:cNvSpPr txBox="1"/>
          <p:nvPr/>
        </p:nvSpPr>
        <p:spPr>
          <a:xfrm>
            <a:off x="1412932" y="2361519"/>
            <a:ext cx="5929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3000"/>
              <a:buFont typeface="Arial"/>
              <a:buNone/>
            </a:pPr>
            <a:r>
              <a:rPr b="0" i="0" lang="uk" sz="3000" u="none" cap="none" strike="noStrik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Модуль </a:t>
            </a:r>
            <a:r>
              <a:rPr lang="uk" sz="3000">
                <a:latin typeface="Fira Sans"/>
                <a:ea typeface="Fira Sans"/>
                <a:cs typeface="Fira Sans"/>
                <a:sym typeface="Fira Sans"/>
              </a:rPr>
              <a:t>1</a:t>
            </a:r>
            <a:r>
              <a:rPr b="0" i="0" lang="uk" sz="3000" u="none" cap="none" strike="noStrik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:</a:t>
            </a:r>
            <a:r>
              <a:rPr lang="uk" sz="3000"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uk" sz="2800">
                <a:latin typeface="Fira Sans"/>
                <a:ea typeface="Fira Sans"/>
                <a:cs typeface="Fira Sans"/>
                <a:sym typeface="Fira Sans"/>
              </a:rPr>
              <a:t>Світ ІТ</a:t>
            </a:r>
            <a:endParaRPr b="0" i="0" sz="28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9" name="Google Shape;69;p17"/>
          <p:cNvSpPr txBox="1"/>
          <p:nvPr/>
        </p:nvSpPr>
        <p:spPr>
          <a:xfrm>
            <a:off x="1587250" y="2914875"/>
            <a:ext cx="5659200" cy="2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1500">
                <a:solidFill>
                  <a:schemeClr val="dk1"/>
                </a:solidFill>
              </a:rPr>
              <a:t>Заняття 3: Світ ІТ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0" name="Google Shape;70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46345" y="1857785"/>
            <a:ext cx="1062602" cy="27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8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7016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Гифка hoppip ретро винтажный гиф картинка, скачать анимированный gif на  GIFER от Agara" id="77" name="Google Shape;7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475" y="817050"/>
            <a:ext cx="4762500" cy="413385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8"/>
          <p:cNvSpPr txBox="1"/>
          <p:nvPr/>
        </p:nvSpPr>
        <p:spPr>
          <a:xfrm>
            <a:off x="4895700" y="1607350"/>
            <a:ext cx="4058400" cy="18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uk" sz="2000">
                <a:solidFill>
                  <a:schemeClr val="accent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ЯК БИ ВИ ПОЯСНИЛИ ЩО ТАКЕ ІТ КОМУСЬ ПЕРЕСІЧНОМУ?</a:t>
            </a:r>
            <a:endParaRPr b="1" sz="2000">
              <a:solidFill>
                <a:schemeClr val="accent4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1" sz="2000">
              <a:solidFill>
                <a:schemeClr val="accent4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uk" sz="2000">
                <a:solidFill>
                  <a:schemeClr val="accent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ЧИМ ВОНО ЦІКАВЕ І ЩО В НЬОГО ВХОДИТЬ?</a:t>
            </a:r>
            <a:endParaRPr b="1" sz="2000">
              <a:solidFill>
                <a:schemeClr val="accent4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8"/>
          <p:cNvSpPr txBox="1"/>
          <p:nvPr/>
        </p:nvSpPr>
        <p:spPr>
          <a:xfrm>
            <a:off x="-241125" y="651200"/>
            <a:ext cx="8896200" cy="6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ЩО ДЛЯ ВАС ІТ?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7016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 txBox="1"/>
          <p:nvPr/>
        </p:nvSpPr>
        <p:spPr>
          <a:xfrm>
            <a:off x="5719475" y="2317250"/>
            <a:ext cx="3308100" cy="9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000">
                <a:solidFill>
                  <a:schemeClr val="accent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ЯКІ ІТ ПРОФЕСІЇ ВАМ ВІДОМІ?</a:t>
            </a:r>
            <a:endParaRPr b="1"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-107175" y="564125"/>
            <a:ext cx="8896200" cy="15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ПРОФЕСІЇ В ІТ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8" name="Google Shape;88;p19"/>
          <p:cNvGrpSpPr/>
          <p:nvPr/>
        </p:nvGrpSpPr>
        <p:grpSpPr>
          <a:xfrm>
            <a:off x="508906" y="1339453"/>
            <a:ext cx="5572289" cy="3496282"/>
            <a:chOff x="1004225" y="88600"/>
            <a:chExt cx="10313325" cy="6483000"/>
          </a:xfrm>
        </p:grpSpPr>
        <p:sp>
          <p:nvSpPr>
            <p:cNvPr id="89" name="Google Shape;89;p19"/>
            <p:cNvSpPr/>
            <p:nvPr/>
          </p:nvSpPr>
          <p:spPr>
            <a:xfrm>
              <a:off x="4499625" y="2103400"/>
              <a:ext cx="2466000" cy="2280900"/>
            </a:xfrm>
            <a:prstGeom prst="ellipse">
              <a:avLst/>
            </a:prstGeom>
            <a:solidFill>
              <a:srgbClr val="FFFFFF"/>
            </a:solidFill>
            <a:ln cap="flat" cmpd="sng" w="152400">
              <a:solidFill>
                <a:srgbClr val="FFC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uk" sz="2500">
                  <a:latin typeface="Roboto"/>
                  <a:ea typeface="Roboto"/>
                  <a:cs typeface="Roboto"/>
                  <a:sym typeface="Roboto"/>
                </a:rPr>
                <a:t>ІТ</a:t>
              </a:r>
              <a:endParaRPr b="1" sz="25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uk" sz="1100">
                  <a:latin typeface="Roboto"/>
                  <a:ea typeface="Roboto"/>
                  <a:cs typeface="Roboto"/>
                  <a:sym typeface="Roboto"/>
                </a:rPr>
                <a:t>(професії)</a:t>
              </a:r>
              <a:endParaRPr b="1" sz="11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0" name="Google Shape;90;p19"/>
            <p:cNvSpPr/>
            <p:nvPr/>
          </p:nvSpPr>
          <p:spPr>
            <a:xfrm>
              <a:off x="1053500" y="1178525"/>
              <a:ext cx="2765400" cy="1919700"/>
            </a:xfrm>
            <a:prstGeom prst="ellipse">
              <a:avLst/>
            </a:prstGeom>
            <a:solidFill>
              <a:srgbClr val="F8A185">
                <a:alpha val="243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" name="Google Shape;91;p19"/>
            <p:cNvSpPr/>
            <p:nvPr/>
          </p:nvSpPr>
          <p:spPr>
            <a:xfrm>
              <a:off x="3844275" y="88600"/>
              <a:ext cx="2582700" cy="1704300"/>
            </a:xfrm>
            <a:prstGeom prst="ellipse">
              <a:avLst/>
            </a:prstGeom>
            <a:solidFill>
              <a:srgbClr val="1274BB">
                <a:alpha val="243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1"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" name="Google Shape;92;p19"/>
            <p:cNvSpPr/>
            <p:nvPr/>
          </p:nvSpPr>
          <p:spPr>
            <a:xfrm>
              <a:off x="7382750" y="562400"/>
              <a:ext cx="2829900" cy="2078700"/>
            </a:xfrm>
            <a:prstGeom prst="ellipse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1" i="0" sz="1800" u="none" cap="none" strike="noStrike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3" name="Google Shape;93;p19"/>
            <p:cNvSpPr/>
            <p:nvPr/>
          </p:nvSpPr>
          <p:spPr>
            <a:xfrm>
              <a:off x="1004225" y="3652250"/>
              <a:ext cx="2466000" cy="2185200"/>
            </a:xfrm>
            <a:prstGeom prst="ellips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1" i="0" sz="1800" u="none" cap="none" strike="noStrike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4" name="Google Shape;94;p19"/>
            <p:cNvSpPr/>
            <p:nvPr/>
          </p:nvSpPr>
          <p:spPr>
            <a:xfrm>
              <a:off x="3733350" y="4786700"/>
              <a:ext cx="2032800" cy="1529100"/>
            </a:xfrm>
            <a:prstGeom prst="ellipse">
              <a:avLst/>
            </a:prstGeom>
            <a:solidFill>
              <a:srgbClr val="EAD1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1" i="0" sz="1800" u="none" cap="none" strike="noStrike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5" name="Google Shape;95;p19"/>
            <p:cNvSpPr/>
            <p:nvPr/>
          </p:nvSpPr>
          <p:spPr>
            <a:xfrm>
              <a:off x="6574725" y="4492900"/>
              <a:ext cx="2334300" cy="20787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1" i="0" sz="1800" u="none" cap="none" strike="noStrike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6" name="Google Shape;96;p19"/>
            <p:cNvSpPr/>
            <p:nvPr/>
          </p:nvSpPr>
          <p:spPr>
            <a:xfrm>
              <a:off x="8685350" y="2867000"/>
              <a:ext cx="2632200" cy="1919700"/>
            </a:xfrm>
            <a:prstGeom prst="ellipse">
              <a:avLst/>
            </a:prstGeom>
            <a:solidFill>
              <a:srgbClr val="D9D2E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1" i="0" sz="1800" u="none" cap="none" strike="noStrike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97" name="Google Shape;97;p19"/>
            <p:cNvCxnSpPr>
              <a:stCxn id="89" idx="7"/>
            </p:cNvCxnSpPr>
            <p:nvPr/>
          </p:nvCxnSpPr>
          <p:spPr>
            <a:xfrm flipH="1" rot="10800000">
              <a:off x="6604488" y="2025830"/>
              <a:ext cx="657000" cy="411600"/>
            </a:xfrm>
            <a:prstGeom prst="straightConnector1">
              <a:avLst/>
            </a:prstGeom>
            <a:noFill/>
            <a:ln cap="flat" cmpd="sng" w="76200">
              <a:solidFill>
                <a:srgbClr val="FFC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8" name="Google Shape;98;p19"/>
            <p:cNvCxnSpPr>
              <a:stCxn id="89" idx="6"/>
            </p:cNvCxnSpPr>
            <p:nvPr/>
          </p:nvCxnSpPr>
          <p:spPr>
            <a:xfrm>
              <a:off x="6965625" y="3243850"/>
              <a:ext cx="1552500" cy="255900"/>
            </a:xfrm>
            <a:prstGeom prst="straightConnector1">
              <a:avLst/>
            </a:prstGeom>
            <a:noFill/>
            <a:ln cap="flat" cmpd="sng" w="76200">
              <a:solidFill>
                <a:srgbClr val="FFC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9" name="Google Shape;99;p19"/>
            <p:cNvCxnSpPr/>
            <p:nvPr/>
          </p:nvCxnSpPr>
          <p:spPr>
            <a:xfrm>
              <a:off x="6574725" y="4102500"/>
              <a:ext cx="438300" cy="343800"/>
            </a:xfrm>
            <a:prstGeom prst="straightConnector1">
              <a:avLst/>
            </a:prstGeom>
            <a:noFill/>
            <a:ln cap="flat" cmpd="sng" w="76200">
              <a:solidFill>
                <a:srgbClr val="FFC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0" name="Google Shape;100;p19"/>
            <p:cNvCxnSpPr/>
            <p:nvPr/>
          </p:nvCxnSpPr>
          <p:spPr>
            <a:xfrm flipH="1">
              <a:off x="4996050" y="4316950"/>
              <a:ext cx="195000" cy="393000"/>
            </a:xfrm>
            <a:prstGeom prst="straightConnector1">
              <a:avLst/>
            </a:prstGeom>
            <a:noFill/>
            <a:ln cap="flat" cmpd="sng" w="76200">
              <a:solidFill>
                <a:srgbClr val="FFC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1" name="Google Shape;101;p19"/>
            <p:cNvCxnSpPr/>
            <p:nvPr/>
          </p:nvCxnSpPr>
          <p:spPr>
            <a:xfrm flipH="1">
              <a:off x="3491025" y="3630350"/>
              <a:ext cx="1008600" cy="459000"/>
            </a:xfrm>
            <a:prstGeom prst="straightConnector1">
              <a:avLst/>
            </a:prstGeom>
            <a:noFill/>
            <a:ln cap="flat" cmpd="sng" w="76200">
              <a:solidFill>
                <a:srgbClr val="FFC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2" name="Google Shape;102;p19"/>
            <p:cNvCxnSpPr/>
            <p:nvPr/>
          </p:nvCxnSpPr>
          <p:spPr>
            <a:xfrm rot="10800000">
              <a:off x="3878925" y="2615300"/>
              <a:ext cx="620700" cy="251700"/>
            </a:xfrm>
            <a:prstGeom prst="straightConnector1">
              <a:avLst/>
            </a:prstGeom>
            <a:noFill/>
            <a:ln cap="flat" cmpd="sng" w="76200">
              <a:solidFill>
                <a:srgbClr val="FFC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3" name="Google Shape;103;p19"/>
            <p:cNvCxnSpPr/>
            <p:nvPr/>
          </p:nvCxnSpPr>
          <p:spPr>
            <a:xfrm rot="10800000">
              <a:off x="5213300" y="1792900"/>
              <a:ext cx="105900" cy="310500"/>
            </a:xfrm>
            <a:prstGeom prst="straightConnector1">
              <a:avLst/>
            </a:prstGeom>
            <a:noFill/>
            <a:ln cap="flat" cmpd="sng" w="76200">
              <a:solidFill>
                <a:srgbClr val="FFC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0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7016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/>
          <p:nvPr/>
        </p:nvSpPr>
        <p:spPr>
          <a:xfrm>
            <a:off x="5719475" y="2317250"/>
            <a:ext cx="3308100" cy="9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000">
                <a:solidFill>
                  <a:schemeClr val="accent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ОСЬ ЯКІ ВІДОМІ НАМ</a:t>
            </a:r>
            <a:endParaRPr b="1"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0"/>
          <p:cNvSpPr txBox="1"/>
          <p:nvPr/>
        </p:nvSpPr>
        <p:spPr>
          <a:xfrm>
            <a:off x="80350" y="458375"/>
            <a:ext cx="8159400" cy="15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ПРОФЕСІЇ В ІТ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2" name="Google Shape;112;p20"/>
          <p:cNvGrpSpPr/>
          <p:nvPr/>
        </p:nvGrpSpPr>
        <p:grpSpPr>
          <a:xfrm>
            <a:off x="107151" y="1279172"/>
            <a:ext cx="6027107" cy="3550730"/>
            <a:chOff x="1004225" y="88600"/>
            <a:chExt cx="10313325" cy="6482984"/>
          </a:xfrm>
        </p:grpSpPr>
        <p:sp>
          <p:nvSpPr>
            <p:cNvPr id="113" name="Google Shape;113;p20"/>
            <p:cNvSpPr/>
            <p:nvPr/>
          </p:nvSpPr>
          <p:spPr>
            <a:xfrm>
              <a:off x="4499625" y="2103400"/>
              <a:ext cx="2466000" cy="2280900"/>
            </a:xfrm>
            <a:prstGeom prst="ellipse">
              <a:avLst/>
            </a:prstGeom>
            <a:solidFill>
              <a:srgbClr val="FFFFFF"/>
            </a:solidFill>
            <a:ln cap="flat" cmpd="sng" w="152400">
              <a:solidFill>
                <a:srgbClr val="FFC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uk" sz="3600">
                  <a:latin typeface="Roboto"/>
                  <a:ea typeface="Roboto"/>
                  <a:cs typeface="Roboto"/>
                  <a:sym typeface="Roboto"/>
                </a:rPr>
                <a:t> IT </a:t>
              </a:r>
              <a:r>
                <a:rPr b="1" lang="uk" sz="1200">
                  <a:latin typeface="Roboto"/>
                  <a:ea typeface="Roboto"/>
                  <a:cs typeface="Roboto"/>
                  <a:sym typeface="Roboto"/>
                </a:rPr>
                <a:t>професії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4" name="Google Shape;114;p20"/>
            <p:cNvSpPr/>
            <p:nvPr/>
          </p:nvSpPr>
          <p:spPr>
            <a:xfrm>
              <a:off x="1053500" y="1178525"/>
              <a:ext cx="2765400" cy="1919700"/>
            </a:xfrm>
            <a:prstGeom prst="ellipse">
              <a:avLst/>
            </a:prstGeom>
            <a:solidFill>
              <a:srgbClr val="F8A185">
                <a:alpha val="243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uk" sz="1200">
                  <a:latin typeface="Roboto"/>
                  <a:ea typeface="Roboto"/>
                  <a:cs typeface="Roboto"/>
                  <a:sym typeface="Roboto"/>
                </a:rPr>
                <a:t>Підтримка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5" name="Google Shape;115;p20"/>
            <p:cNvSpPr/>
            <p:nvPr/>
          </p:nvSpPr>
          <p:spPr>
            <a:xfrm>
              <a:off x="3844275" y="88600"/>
              <a:ext cx="2582700" cy="1704300"/>
            </a:xfrm>
            <a:prstGeom prst="ellipse">
              <a:avLst/>
            </a:prstGeom>
            <a:solidFill>
              <a:srgbClr val="1274BB">
                <a:alpha val="243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uk" sz="1200">
                  <a:latin typeface="Roboto"/>
                  <a:ea typeface="Roboto"/>
                  <a:cs typeface="Roboto"/>
                  <a:sym typeface="Roboto"/>
                </a:rPr>
                <a:t>Human</a:t>
              </a:r>
              <a:br>
                <a:rPr b="1" lang="uk" sz="1200">
                  <a:latin typeface="Roboto"/>
                  <a:ea typeface="Roboto"/>
                  <a:cs typeface="Roboto"/>
                  <a:sym typeface="Roboto"/>
                </a:rPr>
              </a:br>
              <a:r>
                <a:rPr b="1" lang="uk" sz="1200">
                  <a:latin typeface="Roboto"/>
                  <a:ea typeface="Roboto"/>
                  <a:cs typeface="Roboto"/>
                  <a:sym typeface="Roboto"/>
                </a:rPr>
                <a:t>Resources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uk" sz="1200">
                  <a:latin typeface="Roboto"/>
                  <a:ea typeface="Roboto"/>
                  <a:cs typeface="Roboto"/>
                  <a:sym typeface="Roboto"/>
                </a:rPr>
                <a:t>(людські ресурси)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6" name="Google Shape;116;p20"/>
            <p:cNvSpPr/>
            <p:nvPr/>
          </p:nvSpPr>
          <p:spPr>
            <a:xfrm>
              <a:off x="7382750" y="562400"/>
              <a:ext cx="2765400" cy="2078700"/>
            </a:xfrm>
            <a:prstGeom prst="ellipse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1" sz="24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1" sz="24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uk" sz="1200">
                  <a:latin typeface="Roboto"/>
                  <a:ea typeface="Roboto"/>
                  <a:cs typeface="Roboto"/>
                  <a:sym typeface="Roboto"/>
                </a:rPr>
                <a:t>Розробка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1" sz="24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1" sz="24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7" name="Google Shape;117;p20"/>
            <p:cNvSpPr/>
            <p:nvPr/>
          </p:nvSpPr>
          <p:spPr>
            <a:xfrm>
              <a:off x="1004225" y="3652250"/>
              <a:ext cx="2466000" cy="2185200"/>
            </a:xfrm>
            <a:prstGeom prst="ellips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uk" sz="1200">
                  <a:latin typeface="Roboto"/>
                  <a:ea typeface="Roboto"/>
                  <a:cs typeface="Roboto"/>
                  <a:sym typeface="Roboto"/>
                </a:rPr>
                <a:t>Тестування (QA)</a:t>
              </a:r>
              <a:endParaRPr b="1" i="0" sz="1200" u="none" cap="none" strike="noStrike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8" name="Google Shape;118;p20"/>
            <p:cNvSpPr/>
            <p:nvPr/>
          </p:nvSpPr>
          <p:spPr>
            <a:xfrm>
              <a:off x="4054500" y="4924925"/>
              <a:ext cx="1416900" cy="1365900"/>
            </a:xfrm>
            <a:prstGeom prst="ellipse">
              <a:avLst/>
            </a:prstGeom>
            <a:solidFill>
              <a:srgbClr val="EAD1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uk" sz="1200">
                  <a:latin typeface="Roboto"/>
                  <a:ea typeface="Roboto"/>
                  <a:cs typeface="Roboto"/>
                  <a:sym typeface="Roboto"/>
                </a:rPr>
                <a:t>Дизайн</a:t>
              </a:r>
              <a:endParaRPr b="1" i="0" sz="1200" u="none" cap="none" strike="noStrike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9" name="Google Shape;119;p20"/>
            <p:cNvSpPr/>
            <p:nvPr/>
          </p:nvSpPr>
          <p:spPr>
            <a:xfrm>
              <a:off x="6574736" y="4492884"/>
              <a:ext cx="2632200" cy="20787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uk" sz="1200">
                  <a:latin typeface="Roboto"/>
                  <a:ea typeface="Roboto"/>
                  <a:cs typeface="Roboto"/>
                  <a:sym typeface="Roboto"/>
                </a:rPr>
                <a:t>Менеджмент - управління</a:t>
              </a:r>
              <a:endParaRPr b="1" i="0" sz="1200" u="none" cap="none" strike="noStrike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0" name="Google Shape;120;p20"/>
            <p:cNvSpPr/>
            <p:nvPr/>
          </p:nvSpPr>
          <p:spPr>
            <a:xfrm>
              <a:off x="8685350" y="2867000"/>
              <a:ext cx="2632200" cy="1919700"/>
            </a:xfrm>
            <a:prstGeom prst="ellipse">
              <a:avLst/>
            </a:prstGeom>
            <a:solidFill>
              <a:srgbClr val="D9D2E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uk" sz="1200">
                  <a:latin typeface="Roboto"/>
                  <a:ea typeface="Roboto"/>
                  <a:cs typeface="Roboto"/>
                  <a:sym typeface="Roboto"/>
                </a:rPr>
                <a:t>Маркетинг - просування і реклама</a:t>
              </a:r>
              <a:endParaRPr b="1" i="0" sz="1200" u="none" cap="none" strike="noStrike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21" name="Google Shape;121;p20"/>
            <p:cNvCxnSpPr>
              <a:stCxn id="113" idx="7"/>
            </p:cNvCxnSpPr>
            <p:nvPr/>
          </p:nvCxnSpPr>
          <p:spPr>
            <a:xfrm flipH="1" rot="10800000">
              <a:off x="6604488" y="2025830"/>
              <a:ext cx="657000" cy="411600"/>
            </a:xfrm>
            <a:prstGeom prst="straightConnector1">
              <a:avLst/>
            </a:prstGeom>
            <a:noFill/>
            <a:ln cap="flat" cmpd="sng" w="76200">
              <a:solidFill>
                <a:srgbClr val="FFC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2" name="Google Shape;122;p20"/>
            <p:cNvCxnSpPr>
              <a:stCxn id="113" idx="6"/>
            </p:cNvCxnSpPr>
            <p:nvPr/>
          </p:nvCxnSpPr>
          <p:spPr>
            <a:xfrm>
              <a:off x="6965625" y="3243850"/>
              <a:ext cx="1552500" cy="255900"/>
            </a:xfrm>
            <a:prstGeom prst="straightConnector1">
              <a:avLst/>
            </a:prstGeom>
            <a:noFill/>
            <a:ln cap="flat" cmpd="sng" w="76200">
              <a:solidFill>
                <a:srgbClr val="FFC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3" name="Google Shape;123;p20"/>
            <p:cNvCxnSpPr/>
            <p:nvPr/>
          </p:nvCxnSpPr>
          <p:spPr>
            <a:xfrm>
              <a:off x="6574725" y="4102500"/>
              <a:ext cx="438300" cy="343800"/>
            </a:xfrm>
            <a:prstGeom prst="straightConnector1">
              <a:avLst/>
            </a:prstGeom>
            <a:noFill/>
            <a:ln cap="flat" cmpd="sng" w="76200">
              <a:solidFill>
                <a:srgbClr val="FFC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4" name="Google Shape;124;p20"/>
            <p:cNvCxnSpPr/>
            <p:nvPr/>
          </p:nvCxnSpPr>
          <p:spPr>
            <a:xfrm flipH="1">
              <a:off x="4996050" y="4316950"/>
              <a:ext cx="195000" cy="393000"/>
            </a:xfrm>
            <a:prstGeom prst="straightConnector1">
              <a:avLst/>
            </a:prstGeom>
            <a:noFill/>
            <a:ln cap="flat" cmpd="sng" w="76200">
              <a:solidFill>
                <a:srgbClr val="FFC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5" name="Google Shape;125;p20"/>
            <p:cNvCxnSpPr/>
            <p:nvPr/>
          </p:nvCxnSpPr>
          <p:spPr>
            <a:xfrm flipH="1">
              <a:off x="3491025" y="3630350"/>
              <a:ext cx="1008600" cy="459000"/>
            </a:xfrm>
            <a:prstGeom prst="straightConnector1">
              <a:avLst/>
            </a:prstGeom>
            <a:noFill/>
            <a:ln cap="flat" cmpd="sng" w="76200">
              <a:solidFill>
                <a:srgbClr val="FFC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6" name="Google Shape;126;p20"/>
            <p:cNvCxnSpPr/>
            <p:nvPr/>
          </p:nvCxnSpPr>
          <p:spPr>
            <a:xfrm rot="10800000">
              <a:off x="3878925" y="2615300"/>
              <a:ext cx="620700" cy="251700"/>
            </a:xfrm>
            <a:prstGeom prst="straightConnector1">
              <a:avLst/>
            </a:prstGeom>
            <a:noFill/>
            <a:ln cap="flat" cmpd="sng" w="76200">
              <a:solidFill>
                <a:srgbClr val="FFC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7" name="Google Shape;127;p20"/>
            <p:cNvCxnSpPr/>
            <p:nvPr/>
          </p:nvCxnSpPr>
          <p:spPr>
            <a:xfrm rot="10800000">
              <a:off x="5213300" y="1792900"/>
              <a:ext cx="105900" cy="310500"/>
            </a:xfrm>
            <a:prstGeom prst="straightConnector1">
              <a:avLst/>
            </a:prstGeom>
            <a:noFill/>
            <a:ln cap="flat" cmpd="sng" w="76200">
              <a:solidFill>
                <a:srgbClr val="FFC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333737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1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7016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1"/>
          <p:cNvSpPr txBox="1"/>
          <p:nvPr/>
        </p:nvSpPr>
        <p:spPr>
          <a:xfrm>
            <a:off x="-107175" y="564125"/>
            <a:ext cx="8896200" cy="15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РОЗРОБКА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" name="Google Shape;136;p21"/>
          <p:cNvSpPr txBox="1"/>
          <p:nvPr/>
        </p:nvSpPr>
        <p:spPr>
          <a:xfrm>
            <a:off x="3498100" y="1372925"/>
            <a:ext cx="5910600" cy="30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Розробник ігор</a:t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Web-розробник</a:t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Розробник мобільних додатків</a:t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Розробник віртуальної реальності</a:t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AI розробник (штучний інтелект)</a:t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2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7016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"/>
          <p:cNvSpPr txBox="1"/>
          <p:nvPr/>
        </p:nvSpPr>
        <p:spPr>
          <a:xfrm>
            <a:off x="-435350" y="458375"/>
            <a:ext cx="8896200" cy="15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ТЕСТУВАЛЬНИК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Testing гифки, анимированные GIF изображения testing - скачать гиф картинки  на GIFER" id="144" name="Google Shape;144;p22"/>
          <p:cNvPicPr preferRelativeResize="0"/>
          <p:nvPr/>
        </p:nvPicPr>
        <p:blipFill rotWithShape="1">
          <a:blip r:embed="rId5">
            <a:alphaModFix/>
          </a:blip>
          <a:srcRect b="0" l="8956" r="7807" t="0"/>
          <a:stretch/>
        </p:blipFill>
        <p:spPr>
          <a:xfrm>
            <a:off x="0" y="1156700"/>
            <a:ext cx="5357825" cy="3759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2"/>
          <p:cNvSpPr txBox="1"/>
          <p:nvPr/>
        </p:nvSpPr>
        <p:spPr>
          <a:xfrm>
            <a:off x="5665875" y="1411200"/>
            <a:ext cx="3478200" cy="30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000"/>
              <a:buFont typeface="Roboto"/>
              <a:buChar char="●"/>
            </a:pPr>
            <a:r>
              <a:rPr lang="uk" sz="2000">
                <a:solidFill>
                  <a:srgbClr val="66666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МАНУАЛЬНЕ</a:t>
            </a:r>
            <a:endParaRPr sz="2000">
              <a:solidFill>
                <a:srgbClr val="66666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Roboto"/>
              <a:buChar char="●"/>
            </a:pPr>
            <a:r>
              <a:rPr lang="uk" sz="2000">
                <a:solidFill>
                  <a:srgbClr val="66666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АВТОМАТИЗОВАНЕ</a:t>
            </a:r>
            <a:endParaRPr sz="2000">
              <a:solidFill>
                <a:srgbClr val="66666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23"/>
          <p:cNvGrpSpPr/>
          <p:nvPr/>
        </p:nvGrpSpPr>
        <p:grpSpPr>
          <a:xfrm>
            <a:off x="0" y="-323850"/>
            <a:ext cx="9170380" cy="5667623"/>
            <a:chOff x="0" y="1"/>
            <a:chExt cx="9163050" cy="5143500"/>
          </a:xfrm>
        </p:grpSpPr>
        <p:pic>
          <p:nvPicPr>
            <p:cNvPr descr="Encontro Design GIFs - Get the best GIF on GIPHY" id="151" name="Google Shape;151;p23"/>
            <p:cNvPicPr preferRelativeResize="0"/>
            <p:nvPr/>
          </p:nvPicPr>
          <p:blipFill rotWithShape="1">
            <a:blip r:embed="rId3">
              <a:alphaModFix/>
            </a:blip>
            <a:srcRect b="39943" l="488" r="81298" t="35157"/>
            <a:stretch/>
          </p:blipFill>
          <p:spPr>
            <a:xfrm>
              <a:off x="0" y="1"/>
              <a:ext cx="34671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Encontro Design GIFs - Get the best GIF on GIPHY" id="152" name="Google Shape;152;p23"/>
            <p:cNvPicPr preferRelativeResize="0"/>
            <p:nvPr/>
          </p:nvPicPr>
          <p:blipFill rotWithShape="1">
            <a:blip r:embed="rId3">
              <a:alphaModFix/>
            </a:blip>
            <a:srcRect b="30441" l="4490" r="81299" t="25202"/>
            <a:stretch/>
          </p:blipFill>
          <p:spPr>
            <a:xfrm rot="-5400000">
              <a:off x="3228988" y="-809612"/>
              <a:ext cx="2705075" cy="91630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Encontro Design GIFs - Get the best GIF on GIPHY" id="153" name="Google Shape;153;p23"/>
            <p:cNvPicPr preferRelativeResize="0"/>
            <p:nvPr/>
          </p:nvPicPr>
          <p:blipFill rotWithShape="1">
            <a:blip r:embed="rId3">
              <a:alphaModFix/>
            </a:blip>
            <a:srcRect b="23344" l="292" r="13596" t="20402"/>
            <a:stretch/>
          </p:blipFill>
          <p:spPr>
            <a:xfrm>
              <a:off x="3076400" y="723250"/>
              <a:ext cx="6067600" cy="39637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4" name="Google Shape;154;p23"/>
          <p:cNvPicPr preferRelativeResize="0"/>
          <p:nvPr/>
        </p:nvPicPr>
        <p:blipFill rotWithShape="1">
          <a:blip r:embed="rId4">
            <a:alphaModFix/>
          </a:blip>
          <a:srcRect b="8248" l="0" r="9090" t="0"/>
          <a:stretch/>
        </p:blipFill>
        <p:spPr>
          <a:xfrm>
            <a:off x="0" y="0"/>
            <a:ext cx="9170175" cy="528637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3"/>
          <p:cNvSpPr txBox="1"/>
          <p:nvPr/>
        </p:nvSpPr>
        <p:spPr>
          <a:xfrm>
            <a:off x="26600" y="1372925"/>
            <a:ext cx="5878800" cy="30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900"/>
              <a:buFont typeface="Roboto"/>
              <a:buChar char="●"/>
            </a:pPr>
            <a:r>
              <a:rPr lang="uk" sz="2900">
                <a:solidFill>
                  <a:srgbClr val="66666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UX - дизайнер</a:t>
            </a:r>
            <a:endParaRPr sz="2900">
              <a:solidFill>
                <a:srgbClr val="66666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1275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900"/>
              <a:buFont typeface="Roboto"/>
              <a:buChar char="●"/>
            </a:pPr>
            <a:r>
              <a:rPr lang="uk" sz="2900">
                <a:solidFill>
                  <a:srgbClr val="66666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UI - дизайнер</a:t>
            </a:r>
            <a:endParaRPr sz="2900">
              <a:solidFill>
                <a:srgbClr val="66666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1275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900"/>
              <a:buFont typeface="Roboto"/>
              <a:buChar char="●"/>
            </a:pPr>
            <a:r>
              <a:rPr lang="uk" sz="2900">
                <a:solidFill>
                  <a:srgbClr val="66666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Visual дизайнер</a:t>
            </a:r>
            <a:endParaRPr sz="2900">
              <a:solidFill>
                <a:srgbClr val="66666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1275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900"/>
              <a:buFont typeface="Roboto"/>
              <a:buChar char="●"/>
            </a:pPr>
            <a:r>
              <a:rPr lang="uk" sz="2900">
                <a:solidFill>
                  <a:srgbClr val="66666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3D дизайнер</a:t>
            </a:r>
            <a:endParaRPr sz="2900">
              <a:solidFill>
                <a:srgbClr val="66666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6" name="Google Shape;156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3"/>
          <p:cNvSpPr txBox="1"/>
          <p:nvPr/>
        </p:nvSpPr>
        <p:spPr>
          <a:xfrm>
            <a:off x="-107175" y="564125"/>
            <a:ext cx="8896200" cy="15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ДИЗАЙН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4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7016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4"/>
          <p:cNvSpPr txBox="1"/>
          <p:nvPr/>
        </p:nvSpPr>
        <p:spPr>
          <a:xfrm>
            <a:off x="-107175" y="564125"/>
            <a:ext cx="8896200" cy="15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ПІДТРИМКА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Лучшие Tradiecom Support GIF | Gfycat" id="165" name="Google Shape;16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151900"/>
            <a:ext cx="4696999" cy="3522749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4"/>
          <p:cNvSpPr txBox="1"/>
          <p:nvPr/>
        </p:nvSpPr>
        <p:spPr>
          <a:xfrm>
            <a:off x="3897800" y="1647525"/>
            <a:ext cx="5511000" cy="28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Служба підтримки клієнтів</a:t>
            </a:r>
            <a:endParaRPr sz="2400">
              <a:solidFill>
                <a:srgbClr val="666666"/>
              </a:solidFill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Технічна підтримка</a:t>
            </a:r>
            <a:endParaRPr sz="2400">
              <a:solidFill>
                <a:srgbClr val="666666"/>
              </a:solidFill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Системний адміністратор</a:t>
            </a:r>
            <a:endParaRPr sz="2400">
              <a:solidFill>
                <a:srgbClr val="666666"/>
              </a:solidFill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Адміністратор сайту</a:t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